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78" r:id="rId4"/>
    <p:sldId id="283" r:id="rId5"/>
    <p:sldId id="284" r:id="rId6"/>
    <p:sldId id="268" r:id="rId7"/>
    <p:sldId id="285" r:id="rId8"/>
    <p:sldId id="286" r:id="rId9"/>
  </p:sldIdLst>
  <p:sldSz cx="9144000" cy="6858000" type="screen4x3"/>
  <p:notesSz cx="6858000" cy="9144000"/>
  <p:custDataLst>
    <p:tags r:id="rId13"/>
  </p:custDataLst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44"/>
        <p:guide pos="2888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gs" Target="tags/tag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>
            <a:alphaModFix amt="90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6" name="矩形 5"/>
          <p:cNvSpPr/>
          <p:nvPr/>
        </p:nvSpPr>
        <p:spPr>
          <a:xfrm>
            <a:off x="0" y="1089025"/>
            <a:ext cx="1644650" cy="5779135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10795" y="478790"/>
            <a:ext cx="9147810" cy="610235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  <a:round/>
          </a:ln>
          <a:effectLst>
            <a:glow rad="127000">
              <a:schemeClr val="accent1">
                <a:alpha val="8000"/>
              </a:schemeClr>
            </a:glo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9000">
                <a:srgbClr val="80BDE9">
                  <a:alpha val="0"/>
                </a:srgbClr>
              </a:gs>
              <a:gs pos="100000">
                <a:schemeClr val="bg1">
                  <a:alpha val="0"/>
                </a:schemeClr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0" y="453390"/>
            <a:ext cx="9159240" cy="613410"/>
          </a:xfrm>
        </p:spPr>
        <p:txBody>
          <a:bodyPr/>
          <a:p>
            <a:r>
              <a:rPr lang="zh-CN" altLang="en-US" sz="3200">
                <a:solidFill>
                  <a:schemeClr val="bg1"/>
                </a:solidFill>
              </a:rPr>
              <a:t>酸度计操作方法及维护注意事项</a:t>
            </a:r>
            <a:endParaRPr lang="zh-CN" altLang="en-US" sz="3200">
              <a:solidFill>
                <a:schemeClr val="bg1"/>
              </a:solidFill>
            </a:endParaRPr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2700020" y="2132965"/>
            <a:ext cx="5551805" cy="3267075"/>
          </a:xfrm>
          <a:effectLst/>
        </p:spPr>
        <p:txBody>
          <a:bodyPr>
            <a:spAutoFit/>
          </a:bodyPr>
          <a:p>
            <a:pPr algn="just"/>
            <a:r>
              <a:rPr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酸度计正常情况下应每天校准一次，来保证测量精度：</a:t>
            </a:r>
            <a:endParaRPr sz="2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  <a:p>
            <a:pPr algn="just"/>
            <a:r>
              <a:rPr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①用蒸馏水冲洗电极，并用滤纸吸干水；</a:t>
            </a:r>
            <a:endParaRPr sz="2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  <a:p>
            <a:pPr algn="just"/>
            <a:r>
              <a:rPr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②用温度计测量标准液的温度，并将酸度计温度刻度调至所测温度；</a:t>
            </a:r>
            <a:endParaRPr sz="2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  <a:p>
            <a:pPr algn="just"/>
            <a:r>
              <a:rPr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③测量时，要拉下电极上端的小橡皮套使之露出上端小孔。按下PH按键，进入PH测量状态。</a:t>
            </a:r>
            <a:endParaRPr sz="2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20320" y="1089025"/>
            <a:ext cx="91287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467360" y="2748915"/>
            <a:ext cx="355600" cy="2306955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p>
            <a:r>
              <a:rPr lang="zh-CN" altLang="en-US" sz="36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操作方法</a:t>
            </a:r>
            <a:endParaRPr lang="zh-CN" altLang="en-US" sz="360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>
            <a:alphaModFix amt="90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6" name="矩形 5"/>
          <p:cNvSpPr/>
          <p:nvPr/>
        </p:nvSpPr>
        <p:spPr>
          <a:xfrm>
            <a:off x="0" y="1089025"/>
            <a:ext cx="1644650" cy="5779135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10795" y="478790"/>
            <a:ext cx="9147810" cy="610235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  <a:round/>
          </a:ln>
          <a:effectLst>
            <a:glow rad="127000">
              <a:schemeClr val="accent1">
                <a:alpha val="8000"/>
              </a:schemeClr>
            </a:glo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9000">
                <a:srgbClr val="80BDE9">
                  <a:alpha val="0"/>
                </a:srgbClr>
              </a:gs>
              <a:gs pos="100000">
                <a:schemeClr val="bg1">
                  <a:alpha val="0"/>
                </a:schemeClr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0" y="453390"/>
            <a:ext cx="9159240" cy="613410"/>
          </a:xfrm>
        </p:spPr>
        <p:txBody>
          <a:bodyPr/>
          <a:p>
            <a:r>
              <a:rPr lang="zh-CN" altLang="en-US" sz="3200">
                <a:solidFill>
                  <a:schemeClr val="bg1"/>
                </a:solidFill>
              </a:rPr>
              <a:t>酸度计操作方法及维护注意事项</a:t>
            </a:r>
            <a:endParaRPr lang="zh-CN" altLang="en-US" sz="3200">
              <a:solidFill>
                <a:schemeClr val="bg1"/>
              </a:solidFill>
            </a:endParaRPr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2700020" y="3068955"/>
            <a:ext cx="5551805" cy="1568450"/>
          </a:xfrm>
          <a:effectLst/>
        </p:spPr>
        <p:txBody>
          <a:bodyPr>
            <a:spAutoFit/>
          </a:bodyPr>
          <a:p>
            <a:pPr algn="just"/>
            <a:r>
              <a:rPr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④先定位，把电极放入PH=6.86的标准液中。保持电极线不动，晃动标液瓶使标液均匀，调节定位键至6.86后按确认键确定；</a:t>
            </a:r>
            <a:endParaRPr sz="2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20320" y="1089025"/>
            <a:ext cx="91287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467360" y="2748915"/>
            <a:ext cx="355600" cy="2306955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p>
            <a:r>
              <a:rPr lang="zh-CN" altLang="en-US" sz="36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操作方法</a:t>
            </a:r>
            <a:endParaRPr lang="zh-CN" altLang="en-US" sz="360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>
            <a:alphaModFix amt="90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6" name="矩形 5"/>
          <p:cNvSpPr/>
          <p:nvPr/>
        </p:nvSpPr>
        <p:spPr>
          <a:xfrm>
            <a:off x="0" y="1089025"/>
            <a:ext cx="1644650" cy="5779135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10795" y="478790"/>
            <a:ext cx="9147810" cy="610235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  <a:round/>
          </a:ln>
          <a:effectLst>
            <a:glow rad="127000">
              <a:schemeClr val="accent1">
                <a:alpha val="8000"/>
              </a:schemeClr>
            </a:glo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9000">
                <a:srgbClr val="80BDE9">
                  <a:alpha val="0"/>
                </a:srgbClr>
              </a:gs>
              <a:gs pos="100000">
                <a:schemeClr val="bg1">
                  <a:alpha val="0"/>
                </a:schemeClr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0" y="453390"/>
            <a:ext cx="9159240" cy="613410"/>
          </a:xfrm>
        </p:spPr>
        <p:txBody>
          <a:bodyPr/>
          <a:p>
            <a:r>
              <a:rPr lang="zh-CN" altLang="en-US" sz="3200">
                <a:solidFill>
                  <a:schemeClr val="bg1"/>
                </a:solidFill>
              </a:rPr>
              <a:t>酸度计操作方法及维护注意事项</a:t>
            </a:r>
            <a:endParaRPr lang="zh-CN" altLang="en-US" sz="3200">
              <a:solidFill>
                <a:schemeClr val="bg1"/>
              </a:solidFill>
            </a:endParaRPr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2700020" y="2351405"/>
            <a:ext cx="5551805" cy="3119755"/>
          </a:xfrm>
          <a:effectLst/>
        </p:spPr>
        <p:txBody>
          <a:bodyPr>
            <a:spAutoFit/>
          </a:bodyPr>
          <a:p>
            <a:pPr algn="just"/>
            <a:r>
              <a:rPr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⑤用蒸馏水冲洗电极，用滤纸吸干水，把电极放入PH=4.0的标准液中，晃动标液瓶使标液均匀，调节斜率键至4.0后按确认键确定。</a:t>
            </a:r>
            <a:endParaRPr sz="2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  <a:p>
            <a:pPr algn="just"/>
            <a:r>
              <a:rPr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定位斜率调整后，将电极洗净并用滤纸吸干水后，再先后放入6.86和4.0的标液中测量看是否与标液数值一致，如不准有误差，可进行多次标定。</a:t>
            </a:r>
            <a:endParaRPr sz="2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20320" y="1089025"/>
            <a:ext cx="91287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467360" y="2748915"/>
            <a:ext cx="355600" cy="2306955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p>
            <a:r>
              <a:rPr lang="zh-CN" altLang="en-US" sz="36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操作方法</a:t>
            </a:r>
            <a:endParaRPr lang="zh-CN" altLang="en-US" sz="360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>
            <a:alphaModFix amt="90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6" name="矩形 5"/>
          <p:cNvSpPr/>
          <p:nvPr/>
        </p:nvSpPr>
        <p:spPr>
          <a:xfrm>
            <a:off x="0" y="1089025"/>
            <a:ext cx="1644650" cy="5779135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10795" y="478790"/>
            <a:ext cx="9147810" cy="610235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  <a:round/>
          </a:ln>
          <a:effectLst>
            <a:glow rad="127000">
              <a:schemeClr val="accent1">
                <a:alpha val="8000"/>
              </a:schemeClr>
            </a:glo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9000">
                <a:srgbClr val="80BDE9">
                  <a:alpha val="0"/>
                </a:srgbClr>
              </a:gs>
              <a:gs pos="100000">
                <a:schemeClr val="bg1">
                  <a:alpha val="0"/>
                </a:schemeClr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0" y="453390"/>
            <a:ext cx="9159240" cy="613410"/>
          </a:xfrm>
        </p:spPr>
        <p:txBody>
          <a:bodyPr/>
          <a:p>
            <a:r>
              <a:rPr lang="zh-CN" altLang="en-US" sz="3200">
                <a:solidFill>
                  <a:schemeClr val="bg1"/>
                </a:solidFill>
              </a:rPr>
              <a:t>酸度计操作方法及维护注意事项</a:t>
            </a:r>
            <a:endParaRPr lang="zh-CN" altLang="en-US" sz="3200">
              <a:solidFill>
                <a:schemeClr val="bg1"/>
              </a:solidFill>
            </a:endParaRPr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2700020" y="3068955"/>
            <a:ext cx="5551805" cy="1568450"/>
          </a:xfrm>
          <a:effectLst/>
        </p:spPr>
        <p:txBody>
          <a:bodyPr>
            <a:spAutoFit/>
          </a:bodyPr>
          <a:p>
            <a:pPr algn="just"/>
            <a:r>
              <a:rPr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当标定准确后用蒸馏水清洗电极后即可对被测溶液进行测量。经校正的酸度计，其定位和斜率键不能再有变动，如有变动则要重新标定。</a:t>
            </a:r>
            <a:endParaRPr sz="2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20320" y="1089025"/>
            <a:ext cx="91287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467360" y="2748915"/>
            <a:ext cx="355600" cy="2306955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p>
            <a:r>
              <a:rPr lang="zh-CN" altLang="en-US" sz="36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操作方法</a:t>
            </a:r>
            <a:endParaRPr lang="zh-CN" altLang="en-US" sz="360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>
            <a:alphaModFix amt="90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6" name="矩形 5"/>
          <p:cNvSpPr/>
          <p:nvPr/>
        </p:nvSpPr>
        <p:spPr>
          <a:xfrm>
            <a:off x="0" y="1089025"/>
            <a:ext cx="1644650" cy="5779135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10795" y="478790"/>
            <a:ext cx="9147810" cy="610235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  <a:round/>
          </a:ln>
          <a:effectLst>
            <a:glow rad="127000">
              <a:schemeClr val="accent1">
                <a:alpha val="8000"/>
              </a:schemeClr>
            </a:glo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9000">
                <a:srgbClr val="80BDE9">
                  <a:alpha val="0"/>
                </a:srgbClr>
              </a:gs>
              <a:gs pos="100000">
                <a:schemeClr val="bg1">
                  <a:alpha val="0"/>
                </a:schemeClr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0" y="453390"/>
            <a:ext cx="9148445" cy="613410"/>
          </a:xfrm>
        </p:spPr>
        <p:txBody>
          <a:bodyPr/>
          <a:p>
            <a:r>
              <a:rPr lang="zh-CN" altLang="en-US" sz="3200">
                <a:solidFill>
                  <a:schemeClr val="bg1"/>
                </a:solidFill>
                <a:sym typeface="+mn-ea"/>
              </a:rPr>
              <a:t>酸度计操作方法及维护注意事项</a:t>
            </a:r>
            <a:endParaRPr lang="zh-CN" altLang="en-US" sz="3200">
              <a:solidFill>
                <a:schemeClr val="bg1"/>
              </a:solidFill>
              <a:sym typeface="+mn-ea"/>
            </a:endParaRPr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2700020" y="2132965"/>
            <a:ext cx="5551805" cy="3562985"/>
          </a:xfrm>
          <a:effectLst/>
        </p:spPr>
        <p:txBody>
          <a:bodyPr>
            <a:spAutoFit/>
          </a:bodyPr>
          <a:p>
            <a:pPr algn="just"/>
            <a:r>
              <a:rPr sz="2400"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①测量时，电极的引入线须保持静止。否则将会引起测量不稳定。</a:t>
            </a:r>
            <a:endParaRPr sz="2400"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  <a:p>
            <a:pPr algn="just"/>
            <a:r>
              <a:rPr sz="2400"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②测量时，要拉下电极上端的小橡皮套使之露出上端小孔；测量必须进入PH测量状态方可。</a:t>
            </a:r>
            <a:endParaRPr sz="2400"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  <a:p>
            <a:pPr algn="just"/>
            <a:r>
              <a:rPr sz="2400"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③在塑料保护栏内的敏感玻璃泡不能与硬物接触，测试结束后用试纸擦拭时动作要轻，任何破损和擦毛都会使电极失效。</a:t>
            </a:r>
            <a:endParaRPr sz="2400"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20320" y="1089025"/>
            <a:ext cx="91287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467995" y="2132965"/>
            <a:ext cx="355600" cy="3415030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p>
            <a:r>
              <a:rPr lang="zh-CN" altLang="en-US" sz="36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维护注意事项</a:t>
            </a:r>
            <a:endParaRPr lang="zh-CN" altLang="en-US" sz="360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>
            <a:alphaModFix amt="90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6" name="矩形 5"/>
          <p:cNvSpPr/>
          <p:nvPr/>
        </p:nvSpPr>
        <p:spPr>
          <a:xfrm>
            <a:off x="0" y="1089025"/>
            <a:ext cx="1644650" cy="5779135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10795" y="478790"/>
            <a:ext cx="9147810" cy="610235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  <a:round/>
          </a:ln>
          <a:effectLst>
            <a:glow rad="127000">
              <a:schemeClr val="accent1">
                <a:alpha val="8000"/>
              </a:schemeClr>
            </a:glo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9000">
                <a:srgbClr val="80BDE9">
                  <a:alpha val="0"/>
                </a:srgbClr>
              </a:gs>
              <a:gs pos="100000">
                <a:schemeClr val="bg1">
                  <a:alpha val="0"/>
                </a:schemeClr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0" y="453390"/>
            <a:ext cx="9148445" cy="613410"/>
          </a:xfrm>
        </p:spPr>
        <p:txBody>
          <a:bodyPr/>
          <a:p>
            <a:r>
              <a:rPr lang="zh-CN" altLang="en-US" sz="3200">
                <a:solidFill>
                  <a:schemeClr val="bg1"/>
                </a:solidFill>
                <a:sym typeface="+mn-ea"/>
              </a:rPr>
              <a:t>酸度计操作方法及维护注意事项</a:t>
            </a:r>
            <a:endParaRPr lang="zh-CN" altLang="en-US" sz="3200">
              <a:solidFill>
                <a:schemeClr val="bg1"/>
              </a:solidFill>
              <a:sym typeface="+mn-ea"/>
            </a:endParaRPr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2700020" y="2707005"/>
            <a:ext cx="5551805" cy="2306955"/>
          </a:xfrm>
          <a:effectLst/>
        </p:spPr>
        <p:txBody>
          <a:bodyPr>
            <a:spAutoFit/>
          </a:bodyPr>
          <a:p>
            <a:pPr algn="just"/>
            <a:r>
              <a:rPr sz="2400"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④测量完毕，不用时应将电极放在补充液为3M氯化钾溶液中，以保持电极球泡的湿润。当复合电极内的液位降低时，将3M氯化钾溶液补充液从电极上端小孔加入。（电极不使用时，可以塞上橡皮套，防止补充液挥发干涸）</a:t>
            </a:r>
            <a:endParaRPr sz="2400"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20320" y="1089025"/>
            <a:ext cx="91287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467995" y="2132965"/>
            <a:ext cx="355600" cy="3415030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p>
            <a:r>
              <a:rPr lang="zh-CN" altLang="en-US" sz="36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维护注意事项</a:t>
            </a:r>
            <a:endParaRPr lang="zh-CN" altLang="en-US" sz="360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>
            <a:alphaModFix amt="90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6" name="矩形 5"/>
          <p:cNvSpPr/>
          <p:nvPr/>
        </p:nvSpPr>
        <p:spPr>
          <a:xfrm>
            <a:off x="0" y="1089025"/>
            <a:ext cx="1644650" cy="5779135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10795" y="478790"/>
            <a:ext cx="9147810" cy="610235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  <a:round/>
          </a:ln>
          <a:effectLst>
            <a:glow rad="127000">
              <a:schemeClr val="accent1">
                <a:alpha val="8000"/>
              </a:schemeClr>
            </a:glo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9000">
                <a:srgbClr val="80BDE9">
                  <a:alpha val="0"/>
                </a:srgbClr>
              </a:gs>
              <a:gs pos="100000">
                <a:schemeClr val="bg1">
                  <a:alpha val="0"/>
                </a:schemeClr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0" y="453390"/>
            <a:ext cx="9148445" cy="613410"/>
          </a:xfrm>
        </p:spPr>
        <p:txBody>
          <a:bodyPr/>
          <a:p>
            <a:r>
              <a:rPr lang="zh-CN" altLang="en-US" sz="3200">
                <a:solidFill>
                  <a:schemeClr val="bg1"/>
                </a:solidFill>
                <a:sym typeface="+mn-ea"/>
              </a:rPr>
              <a:t>酸度计操作方法及维护注意事项</a:t>
            </a:r>
            <a:endParaRPr lang="zh-CN" altLang="en-US" sz="3200">
              <a:solidFill>
                <a:schemeClr val="bg1"/>
              </a:solidFill>
              <a:sym typeface="+mn-ea"/>
            </a:endParaRPr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2700020" y="2707005"/>
            <a:ext cx="5551805" cy="2380615"/>
          </a:xfrm>
          <a:effectLst/>
        </p:spPr>
        <p:txBody>
          <a:bodyPr>
            <a:spAutoFit/>
          </a:bodyPr>
          <a:p>
            <a:pPr algn="just"/>
            <a:r>
              <a:rPr sz="2400"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⑤电极避免长期浸在蒸馏水或蛋白质溶液和酸性氟化物溶液中。</a:t>
            </a:r>
            <a:endParaRPr sz="2400"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  <a:p>
            <a:pPr algn="just"/>
            <a:r>
              <a:rPr sz="2400"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⑥电极长期使用后，如发现斜率略有降低，则可把电极下端浸泡在4%HF（氢氟酸）中3～5秒钟，用蒸馏水洗净。然后在0.1M盐酸溶液中浸泡使之复新。</a:t>
            </a:r>
            <a:endParaRPr sz="2400"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20320" y="1089025"/>
            <a:ext cx="91287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467995" y="2132965"/>
            <a:ext cx="355600" cy="3415030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p>
            <a:r>
              <a:rPr lang="zh-CN" altLang="en-US" sz="36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维护注意事项</a:t>
            </a:r>
            <a:endParaRPr lang="zh-CN" altLang="en-US" sz="360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MWQ5Yjk3N2NjNTkxYTEyYTQ0ZDE4YjM5NDY4MzJkNGQifQ==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816</Words>
  <Application>WPS 演示</Application>
  <PresentationFormat/>
  <Paragraphs>49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4" baseType="lpstr">
      <vt:lpstr>Arial</vt:lpstr>
      <vt:lpstr>宋体</vt:lpstr>
      <vt:lpstr>Wingdings</vt:lpstr>
      <vt:lpstr>微软雅黑</vt:lpstr>
      <vt:lpstr>Arial Unicode MS</vt:lpstr>
      <vt:lpstr>Calibri</vt:lpstr>
      <vt:lpstr>默认设计模板</vt:lpstr>
      <vt:lpstr>分光光度计操作方法及维护注意事项</vt:lpstr>
      <vt:lpstr>分光光度计操作方法及维护注意事项</vt:lpstr>
      <vt:lpstr>分光光度计操作方法及维护注意事项</vt:lpstr>
      <vt:lpstr>酸度计操作方法及维护注意事项</vt:lpstr>
      <vt:lpstr>分光光度计操作方法及维护注意事项</vt:lpstr>
      <vt:lpstr>酸度计操作方法及维护注意事项</vt:lpstr>
      <vt:lpstr>酸度计操作方法及维护注意事项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欧秦彰</cp:lastModifiedBy>
  <cp:revision>22</cp:revision>
  <dcterms:created xsi:type="dcterms:W3CDTF">2022-05-12T02:02:00Z</dcterms:created>
  <dcterms:modified xsi:type="dcterms:W3CDTF">2022-05-16T04:02:14Z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2052-11.1.0.11691</vt:lpwstr>
  </property>
  <property fmtid="{D5CDD505-2E9C-101B-9397-08002B2CF9AE}" pid="3" name="ICV">
    <vt:lpwstr>3B0E2E84D01547DFAC16AEA23353E69F</vt:lpwstr>
  </property>
</Properties>
</file>